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8803600" cy="44623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55" userDrawn="1">
          <p15:clr>
            <a:srgbClr val="A4A3A4"/>
          </p15:clr>
        </p15:guide>
        <p15:guide id="2" pos="9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33" d="100"/>
          <a:sy n="33" d="100"/>
        </p:scale>
        <p:origin x="240" y="-6200"/>
      </p:cViewPr>
      <p:guideLst>
        <p:guide orient="horz" pos="14055"/>
        <p:guide pos="90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7302894"/>
            <a:ext cx="24483060" cy="15535428"/>
          </a:xfrm>
        </p:spPr>
        <p:txBody>
          <a:bodyPr anchor="b"/>
          <a:lstStyle>
            <a:lvl1pPr algn="ctr">
              <a:defRPr sz="18900"/>
            </a:lvl1pPr>
          </a:lstStyle>
          <a:p>
            <a:r>
              <a:rPr lang="en-US"/>
              <a:t>Click to edit Master title style</a:t>
            </a:r>
            <a:endParaRPr lang="en-US" dirty="0"/>
          </a:p>
        </p:txBody>
      </p:sp>
      <p:sp>
        <p:nvSpPr>
          <p:cNvPr id="3" name="Subtitle 2"/>
          <p:cNvSpPr>
            <a:spLocks noGrp="1"/>
          </p:cNvSpPr>
          <p:nvPr>
            <p:ph type="subTitle" idx="1"/>
          </p:nvPr>
        </p:nvSpPr>
        <p:spPr>
          <a:xfrm>
            <a:off x="3600450" y="23437428"/>
            <a:ext cx="21602700" cy="1077356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97154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6332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2578" y="2375764"/>
            <a:ext cx="6210776" cy="378159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80249" y="2375764"/>
            <a:ext cx="18272284" cy="37815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65366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00997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5247" y="11124784"/>
            <a:ext cx="24843105" cy="18561941"/>
          </a:xfrm>
        </p:spPr>
        <p:txBody>
          <a:bodyPr anchor="b"/>
          <a:lstStyle>
            <a:lvl1pPr>
              <a:defRPr sz="18900"/>
            </a:lvl1pPr>
          </a:lstStyle>
          <a:p>
            <a:r>
              <a:rPr lang="en-US"/>
              <a:t>Click to edit Master title style</a:t>
            </a:r>
            <a:endParaRPr lang="en-US" dirty="0"/>
          </a:p>
        </p:txBody>
      </p:sp>
      <p:sp>
        <p:nvSpPr>
          <p:cNvPr id="3" name="Text Placeholder 2"/>
          <p:cNvSpPr>
            <a:spLocks noGrp="1"/>
          </p:cNvSpPr>
          <p:nvPr>
            <p:ph type="body" idx="1"/>
          </p:nvPr>
        </p:nvSpPr>
        <p:spPr>
          <a:xfrm>
            <a:off x="1965247" y="29862329"/>
            <a:ext cx="24843105" cy="9761286"/>
          </a:xfrm>
        </p:spPr>
        <p:txBody>
          <a:bodyPr/>
          <a:lstStyle>
            <a:lvl1pPr marL="0" indent="0">
              <a:buNone/>
              <a:defRPr sz="7560">
                <a:solidFill>
                  <a:schemeClr val="tx1"/>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5511AC-980B-485A-851E-DBD0B8F4CBAD}"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13837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80248"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81823"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5511AC-980B-485A-851E-DBD0B8F4CBAD}"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69620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375773"/>
            <a:ext cx="24843105" cy="862505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4002" y="10938845"/>
            <a:ext cx="12185271"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4" name="Content Placeholder 3"/>
          <p:cNvSpPr>
            <a:spLocks noGrp="1"/>
          </p:cNvSpPr>
          <p:nvPr>
            <p:ph sz="half" idx="2"/>
          </p:nvPr>
        </p:nvSpPr>
        <p:spPr>
          <a:xfrm>
            <a:off x="1984002" y="16299804"/>
            <a:ext cx="12185271"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81824" y="10938845"/>
            <a:ext cx="12245282"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6" name="Content Placeholder 5"/>
          <p:cNvSpPr>
            <a:spLocks noGrp="1"/>
          </p:cNvSpPr>
          <p:nvPr>
            <p:ph sz="quarter" idx="4"/>
          </p:nvPr>
        </p:nvSpPr>
        <p:spPr>
          <a:xfrm>
            <a:off x="14581824" y="16299804"/>
            <a:ext cx="12245282"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5511AC-980B-485A-851E-DBD0B8F4CBAD}" type="datetimeFigureOut">
              <a:rPr lang="en-US" smtClean="0"/>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29277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5511AC-980B-485A-851E-DBD0B8F4CBAD}" type="datetimeFigureOut">
              <a:rPr lang="en-US" smtClean="0"/>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36898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511AC-980B-485A-851E-DBD0B8F4CBAD}" type="datetimeFigureOut">
              <a:rPr lang="en-US" smtClean="0"/>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3430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Content Placeholder 2"/>
          <p:cNvSpPr>
            <a:spLocks noGrp="1"/>
          </p:cNvSpPr>
          <p:nvPr>
            <p:ph idx="1"/>
          </p:nvPr>
        </p:nvSpPr>
        <p:spPr>
          <a:xfrm>
            <a:off x="12245281" y="6424901"/>
            <a:ext cx="14581823" cy="31711279"/>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1905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5281" y="6424901"/>
            <a:ext cx="14581823" cy="31711279"/>
          </a:xfrm>
        </p:spPr>
        <p:txBody>
          <a:bodyPr anchor="t"/>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r>
              <a:rPr lang="en-US"/>
              <a:t>Click icon to add picture</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516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248" y="2375773"/>
            <a:ext cx="24843105" cy="86250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80248" y="11878818"/>
            <a:ext cx="24843105" cy="283129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248" y="41358955"/>
            <a:ext cx="6480810" cy="2375764"/>
          </a:xfrm>
          <a:prstGeom prst="rect">
            <a:avLst/>
          </a:prstGeom>
        </p:spPr>
        <p:txBody>
          <a:bodyPr vert="horz" lIns="91440" tIns="45720" rIns="91440" bIns="45720" rtlCol="0" anchor="ctr"/>
          <a:lstStyle>
            <a:lvl1pPr algn="l">
              <a:defRPr sz="3780">
                <a:solidFill>
                  <a:schemeClr val="tx1">
                    <a:tint val="75000"/>
                  </a:schemeClr>
                </a:solidFill>
              </a:defRPr>
            </a:lvl1pPr>
          </a:lstStyle>
          <a:p>
            <a:fld id="{E95511AC-980B-485A-851E-DBD0B8F4CBAD}" type="datetimeFigureOut">
              <a:rPr lang="en-US" smtClean="0"/>
              <a:t>3/13/2025</a:t>
            </a:fld>
            <a:endParaRPr lang="en-US"/>
          </a:p>
        </p:txBody>
      </p:sp>
      <p:sp>
        <p:nvSpPr>
          <p:cNvPr id="5" name="Footer Placeholder 4"/>
          <p:cNvSpPr>
            <a:spLocks noGrp="1"/>
          </p:cNvSpPr>
          <p:nvPr>
            <p:ph type="ftr" sz="quarter" idx="3"/>
          </p:nvPr>
        </p:nvSpPr>
        <p:spPr>
          <a:xfrm>
            <a:off x="9541193" y="41358955"/>
            <a:ext cx="9721215" cy="237576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42543" y="41358955"/>
            <a:ext cx="6480810" cy="2375764"/>
          </a:xfrm>
          <a:prstGeom prst="rect">
            <a:avLst/>
          </a:prstGeom>
        </p:spPr>
        <p:txBody>
          <a:bodyPr vert="horz" lIns="91440" tIns="45720" rIns="91440" bIns="45720" rtlCol="0" anchor="ctr"/>
          <a:lstStyle>
            <a:lvl1pPr algn="r">
              <a:defRPr sz="3780">
                <a:solidFill>
                  <a:schemeClr val="tx1">
                    <a:tint val="75000"/>
                  </a:schemeClr>
                </a:solidFill>
              </a:defRPr>
            </a:lvl1pPr>
          </a:lstStyle>
          <a:p>
            <a:fld id="{06A2BFA2-7CEB-4D76-9663-917F13DE4B1E}" type="slidenum">
              <a:rPr lang="en-US" smtClean="0"/>
              <a:t>‹#›</a:t>
            </a:fld>
            <a:endParaRPr lang="en-US"/>
          </a:p>
        </p:txBody>
      </p:sp>
    </p:spTree>
    <p:extLst>
      <p:ext uri="{BB962C8B-B14F-4D97-AF65-F5344CB8AC3E}">
        <p14:creationId xmlns:p14="http://schemas.microsoft.com/office/powerpoint/2010/main" val="1456248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E4F7B-BDBB-AF4A-B4AD-63280788DEC9}"/>
              </a:ext>
            </a:extLst>
          </p:cNvPr>
          <p:cNvSpPr txBox="1">
            <a:spLocks/>
          </p:cNvSpPr>
          <p:nvPr/>
        </p:nvSpPr>
        <p:spPr>
          <a:xfrm>
            <a:off x="1137946" y="6793626"/>
            <a:ext cx="25923875" cy="1968504"/>
          </a:xfrm>
          <a:prstGeom prst="rect">
            <a:avLst/>
          </a:prstGeom>
        </p:spPr>
        <p:txBody>
          <a:bodyPr vert="horz" lIns="91440" tIns="45720" rIns="91440" bIns="45720" rtlCol="0" anchor="b">
            <a:normAutofit fontScale="70000" lnSpcReduction="20000"/>
          </a:bodyPr>
          <a:lstStyle>
            <a:lvl1pPr algn="ctr" defTabSz="2880360" rtl="0" eaLnBrk="1" latinLnBrk="0" hangingPunct="1">
              <a:lnSpc>
                <a:spcPct val="90000"/>
              </a:lnSpc>
              <a:spcBef>
                <a:spcPct val="0"/>
              </a:spcBef>
              <a:buNone/>
              <a:defRPr sz="18900" kern="1200">
                <a:solidFill>
                  <a:schemeClr val="tx1"/>
                </a:solidFill>
                <a:latin typeface="+mj-lt"/>
                <a:ea typeface="+mj-ea"/>
                <a:cs typeface="+mj-cs"/>
              </a:defRPr>
            </a:lvl1pPr>
          </a:lstStyle>
          <a:p>
            <a:pPr>
              <a:lnSpc>
                <a:spcPct val="130000"/>
              </a:lnSpc>
            </a:pPr>
            <a:r>
              <a:rPr lang="en-US" sz="8000" dirty="0">
                <a:latin typeface="Times New Roman" panose="02020603050405020304" pitchFamily="18" charset="0"/>
                <a:cs typeface="Times New Roman" panose="02020603050405020304" pitchFamily="18" charset="0"/>
              </a:rPr>
              <a:t>HỆ THỐNG NHẬN DẠNG HOẠT ĐỘNG CON NG</a:t>
            </a:r>
            <a:r>
              <a:rPr lang="vi-VN" sz="8000" dirty="0">
                <a:latin typeface="Times New Roman" panose="02020603050405020304" pitchFamily="18" charset="0"/>
                <a:cs typeface="Times New Roman" panose="02020603050405020304" pitchFamily="18" charset="0"/>
              </a:rPr>
              <a:t>Ư</a:t>
            </a:r>
            <a:r>
              <a:rPr lang="en-US" sz="8000" dirty="0">
                <a:latin typeface="Times New Roman" panose="02020603050405020304" pitchFamily="18" charset="0"/>
                <a:cs typeface="Times New Roman" panose="02020603050405020304" pitchFamily="18" charset="0"/>
              </a:rPr>
              <a:t>ỜI THÔNG QUA CẢM BIẾN</a:t>
            </a:r>
            <a:endParaRPr lang="en-US" sz="2800" dirty="0">
              <a:latin typeface="Times New Roman" panose="02020603050405020304" pitchFamily="18" charset="0"/>
              <a:ea typeface="Arial Unicode Bold"/>
              <a:cs typeface="Times New Roman" panose="02020603050405020304" pitchFamily="18" charset="0"/>
              <a:sym typeface="Arial Unicode Bold"/>
            </a:endParaRPr>
          </a:p>
        </p:txBody>
      </p:sp>
      <p:sp>
        <p:nvSpPr>
          <p:cNvPr id="6" name="Rectangle 5">
            <a:extLst>
              <a:ext uri="{FF2B5EF4-FFF2-40B4-BE49-F238E27FC236}">
                <a16:creationId xmlns:a16="http://schemas.microsoft.com/office/drawing/2014/main" id="{FDB71301-74E9-3D33-787D-882C46CB1337}"/>
              </a:ext>
            </a:extLst>
          </p:cNvPr>
          <p:cNvSpPr/>
          <p:nvPr/>
        </p:nvSpPr>
        <p:spPr>
          <a:xfrm>
            <a:off x="4801645" y="8850178"/>
            <a:ext cx="19256188" cy="59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599" b="1" dirty="0">
                <a:latin typeface="Arial" panose="020B0604020202020204" pitchFamily="34" charset="0"/>
                <a:cs typeface="Arial" panose="020B0604020202020204" pitchFamily="34" charset="0"/>
              </a:rPr>
              <a:t>Do Bao long, Phung Nguyen </a:t>
            </a:r>
            <a:r>
              <a:rPr lang="en-US" sz="3599" b="1" dirty="0" err="1">
                <a:latin typeface="Arial" panose="020B0604020202020204" pitchFamily="34" charset="0"/>
                <a:cs typeface="Arial" panose="020B0604020202020204" pitchFamily="34" charset="0"/>
              </a:rPr>
              <a:t>Trung</a:t>
            </a:r>
            <a:r>
              <a:rPr lang="en-US" sz="3599" b="1" dirty="0">
                <a:latin typeface="Arial" panose="020B0604020202020204" pitchFamily="34" charset="0"/>
                <a:cs typeface="Arial" panose="020B0604020202020204" pitchFamily="34" charset="0"/>
              </a:rPr>
              <a:t> Duc, Ta Hong Lich, Nguyen Tuan Anh</a:t>
            </a:r>
          </a:p>
        </p:txBody>
      </p:sp>
      <p:sp>
        <p:nvSpPr>
          <p:cNvPr id="7" name="Rectangle 6">
            <a:extLst>
              <a:ext uri="{FF2B5EF4-FFF2-40B4-BE49-F238E27FC236}">
                <a16:creationId xmlns:a16="http://schemas.microsoft.com/office/drawing/2014/main" id="{C5866BCA-6519-4A04-49D6-16F03CF06786}"/>
              </a:ext>
            </a:extLst>
          </p:cNvPr>
          <p:cNvSpPr/>
          <p:nvPr/>
        </p:nvSpPr>
        <p:spPr>
          <a:xfrm>
            <a:off x="4831460" y="9137681"/>
            <a:ext cx="19256188" cy="1968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199" i="1" dirty="0" err="1">
                <a:latin typeface="Arial" panose="020B0604020202020204" pitchFamily="34" charset="0"/>
                <a:cs typeface="Arial" panose="020B0604020202020204" pitchFamily="34" charset="0"/>
              </a:rPr>
              <a:t>Dainam</a:t>
            </a:r>
            <a:r>
              <a:rPr lang="en-US" sz="3199" i="1" dirty="0">
                <a:latin typeface="Arial" panose="020B0604020202020204" pitchFamily="34" charset="0"/>
                <a:cs typeface="Arial" panose="020B0604020202020204" pitchFamily="34" charset="0"/>
              </a:rPr>
              <a:t> University, Hanoi, Vietnam</a:t>
            </a:r>
          </a:p>
        </p:txBody>
      </p:sp>
      <p:sp>
        <p:nvSpPr>
          <p:cNvPr id="16" name="Text Box 189">
            <a:extLst>
              <a:ext uri="{FF2B5EF4-FFF2-40B4-BE49-F238E27FC236}">
                <a16:creationId xmlns:a16="http://schemas.microsoft.com/office/drawing/2014/main" id="{51079C32-2598-22AE-8FEA-44580D8E22CE}"/>
              </a:ext>
            </a:extLst>
          </p:cNvPr>
          <p:cNvSpPr txBox="1">
            <a:spLocks noChangeArrowheads="1"/>
          </p:cNvSpPr>
          <p:nvPr/>
        </p:nvSpPr>
        <p:spPr bwMode="auto">
          <a:xfrm>
            <a:off x="510760" y="12738381"/>
            <a:ext cx="9074187" cy="7540781"/>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algn="just">
              <a:buFont typeface="Arial" panose="020B0604020202020204" pitchFamily="34" charset="0"/>
              <a:buChar char="•"/>
            </a:pPr>
            <a:r>
              <a:rPr lang="vi-VN" sz="3200" dirty="0">
                <a:latin typeface="Arial" panose="020B0604020202020204" pitchFamily="34" charset="0"/>
                <a:cs typeface="Arial" panose="020B0604020202020204" pitchFamily="34" charset="0"/>
              </a:rPr>
              <a:t>Hệ thống nhận dạng chuyển động con người (</a:t>
            </a:r>
            <a:r>
              <a:rPr lang="vi-VN" sz="3200" b="1" dirty="0">
                <a:latin typeface="Arial" panose="020B0604020202020204" pitchFamily="34" charset="0"/>
                <a:cs typeface="Arial" panose="020B0604020202020204" pitchFamily="34" charset="0"/>
              </a:rPr>
              <a:t>Human Activity Recognition - HAR</a:t>
            </a:r>
            <a:r>
              <a:rPr lang="vi-VN" sz="3200" dirty="0">
                <a:latin typeface="Arial" panose="020B0604020202020204" pitchFamily="34" charset="0"/>
                <a:cs typeface="Arial" panose="020B0604020202020204" pitchFamily="34" charset="0"/>
              </a:rPr>
              <a:t>) đóng vai trò quan trọng trong nhiều lĩnh vực như an ninh, giám sát sức khỏe và điều khiển thông minh. </a:t>
            </a:r>
            <a:endParaRPr lang="en-US" sz="32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vi-VN" sz="3200" dirty="0">
                <a:latin typeface="Arial" panose="020B0604020202020204" pitchFamily="34" charset="0"/>
                <a:cs typeface="Arial" panose="020B0604020202020204" pitchFamily="34" charset="0"/>
              </a:rPr>
              <a:t>Dự án này sử dụng cảm biến </a:t>
            </a:r>
            <a:r>
              <a:rPr lang="vi-VN" sz="3200" b="1" dirty="0">
                <a:latin typeface="Arial" panose="020B0604020202020204" pitchFamily="34" charset="0"/>
                <a:cs typeface="Arial" panose="020B0604020202020204" pitchFamily="34" charset="0"/>
              </a:rPr>
              <a:t>MPU6050</a:t>
            </a:r>
            <a:r>
              <a:rPr lang="vi-VN" sz="3200" dirty="0">
                <a:latin typeface="Arial" panose="020B0604020202020204" pitchFamily="34" charset="0"/>
                <a:cs typeface="Arial" panose="020B0604020202020204" pitchFamily="34" charset="0"/>
              </a:rPr>
              <a:t> để thu thập dữ liệu chuyển động và áp dụng mô hình AI nhằm phân loại hoạt động của con người với độ chính xác cao.</a:t>
            </a:r>
          </a:p>
        </p:txBody>
      </p:sp>
      <p:sp>
        <p:nvSpPr>
          <p:cNvPr id="17" name="Rectangle 16">
            <a:extLst>
              <a:ext uri="{FF2B5EF4-FFF2-40B4-BE49-F238E27FC236}">
                <a16:creationId xmlns:a16="http://schemas.microsoft.com/office/drawing/2014/main" id="{DE4BE971-7A47-3451-3EE2-CA13BA5489F4}"/>
              </a:ext>
            </a:extLst>
          </p:cNvPr>
          <p:cNvSpPr/>
          <p:nvPr/>
        </p:nvSpPr>
        <p:spPr>
          <a:xfrm>
            <a:off x="510761" y="11659755"/>
            <a:ext cx="9074187" cy="964611"/>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dirty="0" err="1">
                <a:solidFill>
                  <a:schemeClr val="bg1"/>
                </a:solidFill>
                <a:latin typeface="Arial" panose="020B0604020202020204" pitchFamily="34" charset="0"/>
                <a:cs typeface="Arial" panose="020B0604020202020204" pitchFamily="34" charset="0"/>
              </a:rPr>
              <a:t>Giới</a:t>
            </a:r>
            <a:r>
              <a:rPr lang="en-US" sz="5399" b="1" dirty="0">
                <a:solidFill>
                  <a:schemeClr val="bg1"/>
                </a:solidFill>
                <a:latin typeface="Arial" panose="020B0604020202020204" pitchFamily="34" charset="0"/>
                <a:cs typeface="Arial" panose="020B0604020202020204" pitchFamily="34" charset="0"/>
              </a:rPr>
              <a:t> </a:t>
            </a:r>
            <a:r>
              <a:rPr lang="en-US" sz="5399" b="1" dirty="0" err="1">
                <a:solidFill>
                  <a:schemeClr val="bg1"/>
                </a:solidFill>
                <a:latin typeface="Arial" panose="020B0604020202020204" pitchFamily="34" charset="0"/>
                <a:cs typeface="Arial" panose="020B0604020202020204" pitchFamily="34" charset="0"/>
              </a:rPr>
              <a:t>thiệu</a:t>
            </a:r>
            <a:endParaRPr lang="en-US" sz="5399" b="1" dirty="0">
              <a:solidFill>
                <a:schemeClr val="bg1"/>
              </a:solidFill>
              <a:latin typeface="Arial" panose="020B0604020202020204" pitchFamily="34" charset="0"/>
              <a:cs typeface="Arial" panose="020B0604020202020204" pitchFamily="34" charset="0"/>
            </a:endParaRPr>
          </a:p>
        </p:txBody>
      </p:sp>
      <p:sp>
        <p:nvSpPr>
          <p:cNvPr id="18" name="Text Box 194">
            <a:extLst>
              <a:ext uri="{FF2B5EF4-FFF2-40B4-BE49-F238E27FC236}">
                <a16:creationId xmlns:a16="http://schemas.microsoft.com/office/drawing/2014/main" id="{4344EFC7-1139-FBE7-117C-D3003C17EFFF}"/>
              </a:ext>
            </a:extLst>
          </p:cNvPr>
          <p:cNvSpPr txBox="1">
            <a:spLocks noChangeArrowheads="1"/>
          </p:cNvSpPr>
          <p:nvPr/>
        </p:nvSpPr>
        <p:spPr bwMode="auto">
          <a:xfrm>
            <a:off x="510761" y="21701043"/>
            <a:ext cx="9074187"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vi-VN" sz="3200" dirty="0">
                <a:latin typeface="Arial" panose="020B0604020202020204" pitchFamily="34" charset="0"/>
                <a:cs typeface="Arial" panose="020B0604020202020204" pitchFamily="34" charset="0"/>
              </a:rPr>
              <a:t>Trực quan hóa dữ liệu cảm biến MPU6050 (các hoạt động </a:t>
            </a:r>
            <a:r>
              <a:rPr lang="vi-VN" sz="3200" i="1" dirty="0">
                <a:latin typeface="Arial" panose="020B0604020202020204" pitchFamily="34" charset="0"/>
                <a:cs typeface="Arial" panose="020B0604020202020204" pitchFamily="34" charset="0"/>
              </a:rPr>
              <a:t>standing, sitting, walking, jogging, falling, jumping</a:t>
            </a:r>
            <a:r>
              <a:rPr lang="vi-VN" sz="3200" dirty="0">
                <a:latin typeface="Arial" panose="020B0604020202020204" pitchFamily="34" charset="0"/>
                <a:cs typeface="Arial" panose="020B0604020202020204" pitchFamily="34" charset="0"/>
              </a:rPr>
              <a:t>) bằng kỹ thuật t-SNE với ba phương pháp tiền xử lý khác nhau:</a:t>
            </a:r>
          </a:p>
          <a:p>
            <a:pPr marL="285750" indent="-285750">
              <a:buFont typeface="Arial"/>
              <a:buChar char="•"/>
            </a:pPr>
            <a:r>
              <a:rPr lang="vi-VN" sz="3200" b="1" dirty="0">
                <a:latin typeface="Arial" panose="020B0604020202020204" pitchFamily="34" charset="0"/>
                <a:cs typeface="Arial" panose="020B0604020202020204" pitchFamily="34" charset="0"/>
              </a:rPr>
              <a:t>(1)No Scaler</a:t>
            </a:r>
            <a:r>
              <a:rPr lang="vi-VN" sz="3200" dirty="0">
                <a:latin typeface="Arial" panose="020B0604020202020204" pitchFamily="34" charset="0"/>
                <a:cs typeface="Arial" panose="020B0604020202020204" pitchFamily="34" charset="0"/>
              </a:rPr>
              <a:t> (không chuẩn hóa)</a:t>
            </a:r>
          </a:p>
          <a:p>
            <a:pPr marL="285750" indent="-285750">
              <a:buFont typeface="Arial"/>
              <a:buChar char="•"/>
            </a:pPr>
            <a:r>
              <a:rPr lang="vi-VN" sz="3200" b="1" dirty="0">
                <a:latin typeface="Arial" panose="020B0604020202020204" pitchFamily="34" charset="0"/>
                <a:cs typeface="Arial" panose="020B0604020202020204" pitchFamily="34" charset="0"/>
              </a:rPr>
              <a:t>(2)MinMaxScaler</a:t>
            </a:r>
            <a:r>
              <a:rPr lang="vi-VN" sz="3200" dirty="0">
                <a:latin typeface="Arial" panose="020B0604020202020204" pitchFamily="34" charset="0"/>
                <a:cs typeface="Arial" panose="020B0604020202020204" pitchFamily="34" charset="0"/>
              </a:rPr>
              <a:t> (đưa dữ liệu về khoảng [0, 1])</a:t>
            </a:r>
          </a:p>
          <a:p>
            <a:pPr marL="285750" indent="-285750">
              <a:buFont typeface="Arial"/>
              <a:buChar char="•"/>
            </a:pPr>
            <a:r>
              <a:rPr lang="vi-VN" sz="3200" b="1" dirty="0">
                <a:latin typeface="Arial" panose="020B0604020202020204" pitchFamily="34" charset="0"/>
                <a:cs typeface="Arial" panose="020B0604020202020204" pitchFamily="34" charset="0"/>
              </a:rPr>
              <a:t>(3)StandardScaler</a:t>
            </a:r>
            <a:r>
              <a:rPr lang="vi-VN" sz="3200" dirty="0">
                <a:latin typeface="Arial" panose="020B0604020202020204" pitchFamily="34" charset="0"/>
                <a:cs typeface="Arial" panose="020B0604020202020204" pitchFamily="34" charset="0"/>
              </a:rPr>
              <a:t> (đưa dữ liệu về trung bình 0, độ lệch chuẩn 1)</a:t>
            </a:r>
          </a:p>
          <a:p>
            <a:pPr algn="ctr" eaLnBrk="1" hangingPunct="1"/>
            <a:endParaRPr lang="en-US" sz="3000" b="1"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a:p>
            <a:pPr eaLnBrk="1" hangingPunct="1"/>
            <a:endParaRPr lang="en-US" sz="3000" b="1"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640A9FB-E213-CCEB-F04F-83DD2303D1D8}"/>
              </a:ext>
            </a:extLst>
          </p:cNvPr>
          <p:cNvSpPr/>
          <p:nvPr/>
        </p:nvSpPr>
        <p:spPr>
          <a:xfrm>
            <a:off x="19618595" y="20615285"/>
            <a:ext cx="8667640" cy="1007349"/>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dirty="0" err="1">
                <a:solidFill>
                  <a:schemeClr val="bg1"/>
                </a:solidFill>
                <a:latin typeface="Arial" panose="020B0604020202020204" pitchFamily="34" charset="0"/>
                <a:cs typeface="Arial" panose="020B0604020202020204" pitchFamily="34" charset="0"/>
              </a:rPr>
              <a:t>Kết</a:t>
            </a:r>
            <a:r>
              <a:rPr lang="en-US" sz="5399" b="1" dirty="0">
                <a:solidFill>
                  <a:schemeClr val="bg1"/>
                </a:solidFill>
                <a:latin typeface="Arial" panose="020B0604020202020204" pitchFamily="34" charset="0"/>
                <a:cs typeface="Arial" panose="020B0604020202020204" pitchFamily="34" charset="0"/>
              </a:rPr>
              <a:t> </a:t>
            </a:r>
            <a:r>
              <a:rPr lang="en-US" sz="5399" b="1" dirty="0" err="1">
                <a:solidFill>
                  <a:schemeClr val="bg1"/>
                </a:solidFill>
                <a:latin typeface="Arial" panose="020B0604020202020204" pitchFamily="34" charset="0"/>
                <a:cs typeface="Arial" panose="020B0604020202020204" pitchFamily="34" charset="0"/>
              </a:rPr>
              <a:t>quả</a:t>
            </a:r>
            <a:endParaRPr lang="en-US" sz="5399" b="1" dirty="0">
              <a:solidFill>
                <a:schemeClr val="bg1"/>
              </a:solidFill>
              <a:latin typeface="Arial" panose="020B0604020202020204" pitchFamily="34" charset="0"/>
              <a:cs typeface="Arial" panose="020B0604020202020204" pitchFamily="34" charset="0"/>
            </a:endParaRPr>
          </a:p>
        </p:txBody>
      </p:sp>
      <p:sp>
        <p:nvSpPr>
          <p:cNvPr id="20" name="Text Box 191">
            <a:extLst>
              <a:ext uri="{FF2B5EF4-FFF2-40B4-BE49-F238E27FC236}">
                <a16:creationId xmlns:a16="http://schemas.microsoft.com/office/drawing/2014/main" id="{D9710905-8CED-BDEE-1C02-E33551D97D69}"/>
              </a:ext>
            </a:extLst>
          </p:cNvPr>
          <p:cNvSpPr txBox="1">
            <a:spLocks noChangeArrowheads="1"/>
          </p:cNvSpPr>
          <p:nvPr/>
        </p:nvSpPr>
        <p:spPr bwMode="auto">
          <a:xfrm>
            <a:off x="19648092" y="21668386"/>
            <a:ext cx="8667640"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a:p>
            <a:pPr algn="ctr" eaLnBrk="1" hangingPunct="1"/>
            <a:endParaRPr lang="en-US" sz="30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78E0184E-C494-F5D6-5DDB-4CEE6BD43A53}"/>
              </a:ext>
            </a:extLst>
          </p:cNvPr>
          <p:cNvSpPr/>
          <p:nvPr/>
        </p:nvSpPr>
        <p:spPr>
          <a:xfrm>
            <a:off x="10045022" y="11665207"/>
            <a:ext cx="18335070" cy="1002860"/>
          </a:xfrm>
          <a:prstGeom prst="rect">
            <a:avLst/>
          </a:prstGeom>
          <a:solidFill>
            <a:srgbClr val="233F99"/>
          </a:solidFill>
          <a:ln w="57150">
            <a:solidFill>
              <a:srgbClr val="233F99"/>
            </a:solid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dirty="0" err="1">
                <a:solidFill>
                  <a:schemeClr val="bg1"/>
                </a:solidFill>
                <a:latin typeface="Arial" panose="020B0604020202020204" pitchFamily="34" charset="0"/>
                <a:ea typeface="Calibri" panose="020F0502020204030204" pitchFamily="34" charset="0"/>
                <a:cs typeface="Arial" panose="020B0604020202020204" pitchFamily="34" charset="0"/>
              </a:rPr>
              <a:t>Sơ</a:t>
            </a:r>
            <a:r>
              <a:rPr lang="en-US" sz="5399" b="1"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5399" b="1" dirty="0" err="1">
                <a:solidFill>
                  <a:schemeClr val="bg1"/>
                </a:solidFill>
                <a:latin typeface="Arial" panose="020B0604020202020204" pitchFamily="34" charset="0"/>
                <a:ea typeface="Calibri" panose="020F0502020204030204" pitchFamily="34" charset="0"/>
                <a:cs typeface="Arial" panose="020B0604020202020204" pitchFamily="34" charset="0"/>
              </a:rPr>
              <a:t>đồ</a:t>
            </a:r>
            <a:r>
              <a:rPr lang="en-US" sz="5399" b="1"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5399" b="1" dirty="0" err="1">
                <a:solidFill>
                  <a:schemeClr val="bg1"/>
                </a:solidFill>
                <a:latin typeface="Arial" panose="020B0604020202020204" pitchFamily="34" charset="0"/>
                <a:ea typeface="Calibri" panose="020F0502020204030204" pitchFamily="34" charset="0"/>
                <a:cs typeface="Arial" panose="020B0604020202020204" pitchFamily="34" charset="0"/>
              </a:rPr>
              <a:t>hệ</a:t>
            </a:r>
            <a:r>
              <a:rPr lang="en-US" sz="5399" b="1"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5399" b="1" dirty="0" err="1">
                <a:solidFill>
                  <a:schemeClr val="bg1"/>
                </a:solidFill>
                <a:latin typeface="Arial" panose="020B0604020202020204" pitchFamily="34" charset="0"/>
                <a:ea typeface="Calibri" panose="020F0502020204030204" pitchFamily="34" charset="0"/>
                <a:cs typeface="Arial" panose="020B0604020202020204" pitchFamily="34" charset="0"/>
              </a:rPr>
              <a:t>thống</a:t>
            </a:r>
            <a:endParaRPr lang="en-US" sz="5399"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22" name="Text Box 190">
            <a:extLst>
              <a:ext uri="{FF2B5EF4-FFF2-40B4-BE49-F238E27FC236}">
                <a16:creationId xmlns:a16="http://schemas.microsoft.com/office/drawing/2014/main" id="{BBCBE0B2-CB96-D2B9-0F5A-287BF23B37D1}"/>
              </a:ext>
            </a:extLst>
          </p:cNvPr>
          <p:cNvSpPr txBox="1">
            <a:spLocks noChangeArrowheads="1"/>
          </p:cNvSpPr>
          <p:nvPr/>
        </p:nvSpPr>
        <p:spPr bwMode="auto">
          <a:xfrm>
            <a:off x="10097479" y="21701041"/>
            <a:ext cx="9074186"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000" dirty="0">
                <a:latin typeface="Arial" panose="020B0604020202020204" pitchFamily="34" charset="0"/>
                <a:cs typeface="Arial" panose="020B0604020202020204" pitchFamily="34" charset="0"/>
              </a:rPr>
              <a:t>                                          </a:t>
            </a: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algn="ctr" eaLnBrk="1" hangingPunct="1"/>
            <a:r>
              <a:rPr lang="en-US" sz="3000" dirty="0">
                <a:latin typeface="Arial" panose="020B0604020202020204" pitchFamily="34" charset="0"/>
                <a:cs typeface="Arial" panose="020B0604020202020204" pitchFamily="34" charset="0"/>
              </a:rPr>
              <a:t>	</a:t>
            </a: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a:p>
            <a:pPr marL="1200045" lvl="1" indent="-457159" eaLnBrk="1" hangingPunct="1">
              <a:buFont typeface="Arial" panose="020B0604020202020204" pitchFamily="34" charset="0"/>
              <a:buChar char="•"/>
            </a:pPr>
            <a:endParaRPr lang="en-US" sz="3000" b="1" dirty="0">
              <a:latin typeface="Arial" panose="020B0604020202020204" pitchFamily="34" charset="0"/>
              <a:cs typeface="Arial" panose="020B0604020202020204" pitchFamily="34" charset="0"/>
            </a:endParaRPr>
          </a:p>
          <a:p>
            <a:pPr marL="1200045" lvl="1" indent="-457159" eaLnBrk="1" hangingPunct="1">
              <a:buFont typeface="Arial" panose="020B0604020202020204" pitchFamily="34" charset="0"/>
              <a:buChar char="•"/>
            </a:pPr>
            <a:endParaRPr lang="en-US" sz="3000" b="1" dirty="0">
              <a:latin typeface="Arial" panose="020B0604020202020204" pitchFamily="34" charset="0"/>
              <a:cs typeface="Arial" panose="020B0604020202020204" pitchFamily="34" charset="0"/>
            </a:endParaRPr>
          </a:p>
          <a:p>
            <a:pPr marL="1200045" lvl="1" indent="-457159" eaLnBrk="1" hangingPunct="1">
              <a:buFont typeface="Arial" panose="020B0604020202020204" pitchFamily="34" charset="0"/>
              <a:buChar char="•"/>
            </a:pPr>
            <a:endParaRPr lang="en-US" sz="3000" b="1" dirty="0">
              <a:latin typeface="Arial" panose="020B0604020202020204" pitchFamily="34" charset="0"/>
              <a:cs typeface="Arial" panose="020B0604020202020204" pitchFamily="34" charset="0"/>
            </a:endParaRPr>
          </a:p>
          <a:p>
            <a:pPr marL="1200045" lvl="1" indent="-457159" eaLnBrk="1" hangingPunct="1">
              <a:buFont typeface="Arial" panose="020B0604020202020204" pitchFamily="34" charset="0"/>
              <a:buChar char="•"/>
            </a:pPr>
            <a:endParaRPr lang="en-US" sz="3000" b="1" dirty="0">
              <a:latin typeface="Arial" panose="020B0604020202020204" pitchFamily="34" charset="0"/>
              <a:cs typeface="Arial" panose="020B0604020202020204" pitchFamily="34" charset="0"/>
            </a:endParaRPr>
          </a:p>
          <a:p>
            <a:pPr marL="1200045" lvl="1" indent="-457159" eaLnBrk="1" hangingPunct="1">
              <a:buFont typeface="Arial" panose="020B0604020202020204" pitchFamily="34" charset="0"/>
              <a:buChar char="•"/>
            </a:pPr>
            <a:endParaRPr lang="en-US" sz="3000" b="1" dirty="0">
              <a:latin typeface="Arial" panose="020B0604020202020204" pitchFamily="34" charset="0"/>
              <a:cs typeface="Arial" panose="020B0604020202020204" pitchFamily="34" charset="0"/>
            </a:endParaRPr>
          </a:p>
          <a:p>
            <a:pPr marL="1200045" lvl="1" indent="-457159" eaLnBrk="1" hangingPunct="1">
              <a:buFont typeface="Arial" panose="020B0604020202020204" pitchFamily="34" charset="0"/>
              <a:buChar char="•"/>
            </a:pPr>
            <a:endParaRPr lang="en-US" sz="3000" b="1" dirty="0">
              <a:latin typeface="Arial" panose="020B0604020202020204" pitchFamily="34" charset="0"/>
              <a:cs typeface="Arial" panose="020B0604020202020204" pitchFamily="34" charset="0"/>
            </a:endParaRPr>
          </a:p>
          <a:p>
            <a:pPr marL="1200045" lvl="1" indent="-457159" eaLnBrk="1" hangingPunct="1">
              <a:buFont typeface="Arial" panose="020B0604020202020204" pitchFamily="34" charset="0"/>
              <a:buChar char="•"/>
            </a:pPr>
            <a:endParaRPr lang="en-US" sz="3000" b="1" dirty="0">
              <a:latin typeface="Arial" panose="020B0604020202020204" pitchFamily="34" charset="0"/>
              <a:cs typeface="Arial" panose="020B0604020202020204" pitchFamily="34" charset="0"/>
            </a:endParaRPr>
          </a:p>
          <a:p>
            <a:pPr marL="1200045" lvl="1" indent="-457159" eaLnBrk="1" hangingPunct="1">
              <a:buFont typeface="Arial" panose="020B0604020202020204" pitchFamily="34" charset="0"/>
              <a:buChar char="•"/>
            </a:pPr>
            <a:endParaRPr lang="en-US" sz="3000" b="1" dirty="0">
              <a:latin typeface="Arial" panose="020B0604020202020204" pitchFamily="34" charset="0"/>
              <a:cs typeface="Arial" panose="020B0604020202020204" pitchFamily="34" charset="0"/>
            </a:endParaRPr>
          </a:p>
          <a:p>
            <a:pPr marL="1200045" lvl="1" indent="-457159" eaLnBrk="1" hangingPunct="1">
              <a:buFont typeface="Arial" panose="020B0604020202020204" pitchFamily="34" charset="0"/>
              <a:buChar char="•"/>
            </a:pPr>
            <a:endParaRPr lang="en-US" sz="3000" b="1" dirty="0">
              <a:latin typeface="Arial" panose="020B0604020202020204" pitchFamily="34" charset="0"/>
              <a:cs typeface="Arial" panose="020B0604020202020204" pitchFamily="34" charset="0"/>
            </a:endParaRPr>
          </a:p>
          <a:p>
            <a:pPr eaLnBrk="1" hangingPunct="1"/>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FF12DCEE-1ECB-4347-1188-2F00770BC416}"/>
              </a:ext>
            </a:extLst>
          </p:cNvPr>
          <p:cNvSpPr/>
          <p:nvPr/>
        </p:nvSpPr>
        <p:spPr>
          <a:xfrm>
            <a:off x="481264" y="20625321"/>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dirty="0" err="1">
                <a:solidFill>
                  <a:schemeClr val="bg1"/>
                </a:solidFill>
                <a:latin typeface="Arial" panose="020B0604020202020204" pitchFamily="34" charset="0"/>
                <a:cs typeface="Arial" panose="020B0604020202020204" pitchFamily="34" charset="0"/>
              </a:rPr>
              <a:t>Các</a:t>
            </a:r>
            <a:r>
              <a:rPr lang="en-US" sz="5399" b="1" dirty="0">
                <a:solidFill>
                  <a:schemeClr val="bg1"/>
                </a:solidFill>
                <a:latin typeface="Arial" panose="020B0604020202020204" pitchFamily="34" charset="0"/>
                <a:cs typeface="Arial" panose="020B0604020202020204" pitchFamily="34" charset="0"/>
              </a:rPr>
              <a:t> </a:t>
            </a:r>
            <a:r>
              <a:rPr lang="en-US" sz="5399" b="1" dirty="0" err="1">
                <a:solidFill>
                  <a:schemeClr val="bg1"/>
                </a:solidFill>
                <a:latin typeface="Arial" panose="020B0604020202020204" pitchFamily="34" charset="0"/>
                <a:cs typeface="Arial" panose="020B0604020202020204" pitchFamily="34" charset="0"/>
              </a:rPr>
              <a:t>phương</a:t>
            </a:r>
            <a:r>
              <a:rPr lang="en-US" sz="5399" b="1" dirty="0">
                <a:solidFill>
                  <a:schemeClr val="bg1"/>
                </a:solidFill>
                <a:latin typeface="Arial" panose="020B0604020202020204" pitchFamily="34" charset="0"/>
                <a:cs typeface="Arial" panose="020B0604020202020204" pitchFamily="34" charset="0"/>
              </a:rPr>
              <a:t> </a:t>
            </a:r>
            <a:r>
              <a:rPr lang="en-US" sz="5399" b="1" dirty="0" err="1">
                <a:solidFill>
                  <a:schemeClr val="bg1"/>
                </a:solidFill>
                <a:latin typeface="Arial" panose="020B0604020202020204" pitchFamily="34" charset="0"/>
                <a:cs typeface="Arial" panose="020B0604020202020204" pitchFamily="34" charset="0"/>
              </a:rPr>
              <a:t>pháp</a:t>
            </a:r>
            <a:r>
              <a:rPr lang="en-US" sz="5399" b="1" dirty="0">
                <a:solidFill>
                  <a:schemeClr val="bg1"/>
                </a:solidFill>
                <a:latin typeface="Arial" panose="020B0604020202020204" pitchFamily="34" charset="0"/>
                <a:cs typeface="Arial" panose="020B0604020202020204" pitchFamily="34" charset="0"/>
              </a:rPr>
              <a:t> </a:t>
            </a:r>
            <a:r>
              <a:rPr lang="en-US" sz="5399" b="1" dirty="0" err="1">
                <a:solidFill>
                  <a:schemeClr val="bg1"/>
                </a:solidFill>
                <a:latin typeface="Arial" panose="020B0604020202020204" pitchFamily="34" charset="0"/>
                <a:cs typeface="Arial" panose="020B0604020202020204" pitchFamily="34" charset="0"/>
              </a:rPr>
              <a:t>đề</a:t>
            </a:r>
            <a:r>
              <a:rPr lang="en-US" sz="5399" b="1" dirty="0">
                <a:solidFill>
                  <a:schemeClr val="bg1"/>
                </a:solidFill>
                <a:latin typeface="Arial" panose="020B0604020202020204" pitchFamily="34" charset="0"/>
                <a:cs typeface="Arial" panose="020B0604020202020204" pitchFamily="34" charset="0"/>
              </a:rPr>
              <a:t> </a:t>
            </a:r>
            <a:r>
              <a:rPr lang="en-US" sz="5399" b="1" dirty="0" err="1">
                <a:solidFill>
                  <a:schemeClr val="bg1"/>
                </a:solidFill>
                <a:latin typeface="Arial" panose="020B0604020202020204" pitchFamily="34" charset="0"/>
                <a:cs typeface="Arial" panose="020B0604020202020204" pitchFamily="34" charset="0"/>
              </a:rPr>
              <a:t>xuất</a:t>
            </a:r>
            <a:endParaRPr lang="en-US" sz="5399" b="1" dirty="0">
              <a:solidFill>
                <a:schemeClr val="bg1"/>
              </a:solidFill>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2CA6E6C7-0AA9-D015-00A1-BE9610C96241}"/>
              </a:ext>
            </a:extLst>
          </p:cNvPr>
          <p:cNvSpPr/>
          <p:nvPr/>
        </p:nvSpPr>
        <p:spPr>
          <a:xfrm>
            <a:off x="10400121" y="21789844"/>
            <a:ext cx="8438270" cy="2440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latin typeface="Arial" panose="020B0604020202020204" pitchFamily="34" charset="0"/>
                <a:cs typeface="Arial" panose="020B0604020202020204" pitchFamily="34" charset="0"/>
              </a:rPr>
              <a:t>Dữ</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liệu</a:t>
            </a:r>
            <a:r>
              <a:rPr lang="en-US" sz="2800" b="1" dirty="0">
                <a:latin typeface="Arial" panose="020B0604020202020204" pitchFamily="34" charset="0"/>
                <a:cs typeface="Arial" panose="020B0604020202020204" pitchFamily="34" charset="0"/>
              </a:rPr>
              <a:t>: </a:t>
            </a:r>
            <a:br>
              <a:rPr lang="en-US" sz="2800" b="1" dirty="0">
                <a:latin typeface="Arial" panose="020B0604020202020204" pitchFamily="34" charset="0"/>
                <a:cs typeface="Arial" panose="020B0604020202020204" pitchFamily="34" charset="0"/>
              </a:rPr>
            </a:br>
            <a:r>
              <a:rPr lang="vi-VN" sz="2800" b="1" dirty="0">
                <a:latin typeface="Arial" panose="020B0604020202020204" pitchFamily="34" charset="0"/>
                <a:cs typeface="Arial" panose="020B0604020202020204" pitchFamily="34" charset="0"/>
              </a:rPr>
              <a:t>Số Người Tham Gia:</a:t>
            </a:r>
            <a:r>
              <a:rPr lang="vi-VN" sz="2800" dirty="0">
                <a:latin typeface="Arial" panose="020B0604020202020204" pitchFamily="34" charset="0"/>
                <a:cs typeface="Arial" panose="020B0604020202020204" pitchFamily="34" charset="0"/>
              </a:rPr>
              <a:t> 6 người thực hiện 5 hoạt động (Đi bộ, Chạy, Nhảy, Ngồi, Ngã).</a:t>
            </a:r>
          </a:p>
          <a:p>
            <a:r>
              <a:rPr lang="vi-VN" sz="2800" b="1" dirty="0">
                <a:latin typeface="Arial" panose="020B0604020202020204" pitchFamily="34" charset="0"/>
                <a:cs typeface="Arial" panose="020B0604020202020204" pitchFamily="34" charset="0"/>
              </a:rPr>
              <a:t>Tần Số Lấy Mẫu:</a:t>
            </a:r>
            <a:r>
              <a:rPr lang="vi-VN" sz="2800" dirty="0">
                <a:latin typeface="Arial" panose="020B0604020202020204" pitchFamily="34" charset="0"/>
                <a:cs typeface="Arial" panose="020B0604020202020204" pitchFamily="34" charset="0"/>
              </a:rPr>
              <a:t> 50Hz.</a:t>
            </a:r>
          </a:p>
          <a:p>
            <a:r>
              <a:rPr lang="vi-VN" sz="2800" b="1" dirty="0">
                <a:latin typeface="Arial" panose="020B0604020202020204" pitchFamily="34" charset="0"/>
                <a:cs typeface="Arial" panose="020B0604020202020204" pitchFamily="34" charset="0"/>
              </a:rPr>
              <a:t>Tổng Số Mẫu:</a:t>
            </a:r>
            <a:r>
              <a:rPr lang="vi-VN" sz="2800" dirty="0">
                <a:latin typeface="Arial" panose="020B0604020202020204" pitchFamily="34" charset="0"/>
                <a:cs typeface="Arial" panose="020B0604020202020204" pitchFamily="34" charset="0"/>
              </a:rPr>
              <a:t> 114,279 (~19,046 mẫu/người).</a:t>
            </a:r>
          </a:p>
        </p:txBody>
      </p:sp>
      <p:sp>
        <p:nvSpPr>
          <p:cNvPr id="38" name="Rectangle: Rounded Corners 37">
            <a:extLst>
              <a:ext uri="{FF2B5EF4-FFF2-40B4-BE49-F238E27FC236}">
                <a16:creationId xmlns:a16="http://schemas.microsoft.com/office/drawing/2014/main" id="{E5034210-E12C-BC47-06E9-6DB15644B17A}"/>
              </a:ext>
            </a:extLst>
          </p:cNvPr>
          <p:cNvSpPr/>
          <p:nvPr/>
        </p:nvSpPr>
        <p:spPr>
          <a:xfrm>
            <a:off x="20370324" y="36103921"/>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err="1">
                <a:latin typeface="Arial" panose="020B0604020202020204" pitchFamily="34" charset="0"/>
                <a:cs typeface="Arial" panose="020B0604020202020204" pitchFamily="34" charset="0"/>
              </a:rPr>
              <a:t>Biểu</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đồ</a:t>
            </a:r>
            <a:r>
              <a:rPr lang="en-US" sz="2500" dirty="0">
                <a:latin typeface="Arial" panose="020B0604020202020204" pitchFamily="34" charset="0"/>
                <a:cs typeface="Arial" panose="020B0604020202020204" pitchFamily="34" charset="0"/>
              </a:rPr>
              <a:t> </a:t>
            </a:r>
            <a:r>
              <a:rPr lang="vi-VN" sz="2800" b="1" dirty="0">
                <a:latin typeface="Arial" panose="020B0604020202020204" pitchFamily="34" charset="0"/>
                <a:cs typeface="Arial" panose="020B0604020202020204" pitchFamily="34" charset="0"/>
              </a:rPr>
              <a:t>Jogging (1)</a:t>
            </a:r>
            <a:r>
              <a:rPr lang="vi-VN" sz="2800" dirty="0">
                <a:latin typeface="Arial" panose="020B0604020202020204" pitchFamily="34" charset="0"/>
                <a:cs typeface="Arial" panose="020B0604020202020204" pitchFamily="34" charset="0"/>
              </a:rPr>
              <a:t> và </a:t>
            </a:r>
            <a:r>
              <a:rPr lang="vi-VN" sz="2800" b="1" dirty="0">
                <a:latin typeface="Arial" panose="020B0604020202020204" pitchFamily="34" charset="0"/>
                <a:cs typeface="Arial" panose="020B0604020202020204" pitchFamily="34" charset="0"/>
              </a:rPr>
              <a:t>Falling (2)</a:t>
            </a:r>
            <a:r>
              <a:rPr lang="vi-VN" sz="2800" dirty="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6204EBA-DBB7-DBBB-862B-3E18DF525598}"/>
              </a:ext>
            </a:extLst>
          </p:cNvPr>
          <p:cNvSpPr/>
          <p:nvPr/>
        </p:nvSpPr>
        <p:spPr>
          <a:xfrm>
            <a:off x="510760" y="40696743"/>
            <a:ext cx="27821867" cy="959132"/>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dirty="0">
                <a:solidFill>
                  <a:schemeClr val="bg1"/>
                </a:solidFill>
                <a:latin typeface="Arial" panose="020B0604020202020204" pitchFamily="34" charset="0"/>
                <a:cs typeface="Arial" panose="020B0604020202020204" pitchFamily="34" charset="0"/>
              </a:rPr>
              <a:t>Kết luận và </a:t>
            </a:r>
            <a:r>
              <a:rPr lang="en-US" sz="5399" b="1" dirty="0">
                <a:solidFill>
                  <a:schemeClr val="bg1"/>
                </a:solidFill>
                <a:latin typeface="Arial" panose="020B0604020202020204" pitchFamily="34" charset="0"/>
                <a:cs typeface="Arial" panose="020B0604020202020204" pitchFamily="34" charset="0"/>
              </a:rPr>
              <a:t>h</a:t>
            </a:r>
            <a:r>
              <a:rPr lang="vi-VN" sz="5399" b="1" dirty="0">
                <a:solidFill>
                  <a:schemeClr val="bg1"/>
                </a:solidFill>
                <a:latin typeface="Arial" panose="020B0604020202020204" pitchFamily="34" charset="0"/>
                <a:cs typeface="Arial" panose="020B0604020202020204" pitchFamily="34" charset="0"/>
              </a:rPr>
              <a:t>ư</a:t>
            </a:r>
            <a:r>
              <a:rPr lang="en-US" sz="5399" b="1" dirty="0" err="1">
                <a:solidFill>
                  <a:schemeClr val="bg1"/>
                </a:solidFill>
                <a:latin typeface="Arial" panose="020B0604020202020204" pitchFamily="34" charset="0"/>
                <a:cs typeface="Arial" panose="020B0604020202020204" pitchFamily="34" charset="0"/>
              </a:rPr>
              <a:t>ớng</a:t>
            </a:r>
            <a:r>
              <a:rPr lang="en-US" sz="5399" b="1" dirty="0">
                <a:solidFill>
                  <a:schemeClr val="bg1"/>
                </a:solidFill>
                <a:latin typeface="Arial" panose="020B0604020202020204" pitchFamily="34" charset="0"/>
                <a:cs typeface="Arial" panose="020B0604020202020204" pitchFamily="34" charset="0"/>
              </a:rPr>
              <a:t> </a:t>
            </a:r>
            <a:r>
              <a:rPr lang="en-US" sz="5399" b="1" dirty="0" err="1">
                <a:solidFill>
                  <a:schemeClr val="bg1"/>
                </a:solidFill>
                <a:latin typeface="Arial" panose="020B0604020202020204" pitchFamily="34" charset="0"/>
                <a:cs typeface="Arial" panose="020B0604020202020204" pitchFamily="34" charset="0"/>
              </a:rPr>
              <a:t>phát</a:t>
            </a:r>
            <a:r>
              <a:rPr lang="en-US" sz="5399" b="1" dirty="0">
                <a:solidFill>
                  <a:schemeClr val="bg1"/>
                </a:solidFill>
                <a:latin typeface="Arial" panose="020B0604020202020204" pitchFamily="34" charset="0"/>
                <a:cs typeface="Arial" panose="020B0604020202020204" pitchFamily="34" charset="0"/>
              </a:rPr>
              <a:t> </a:t>
            </a:r>
            <a:r>
              <a:rPr lang="en-US" sz="5399" b="1" dirty="0" err="1">
                <a:solidFill>
                  <a:schemeClr val="bg1"/>
                </a:solidFill>
                <a:latin typeface="Arial" panose="020B0604020202020204" pitchFamily="34" charset="0"/>
                <a:cs typeface="Arial" panose="020B0604020202020204" pitchFamily="34" charset="0"/>
              </a:rPr>
              <a:t>triển</a:t>
            </a:r>
            <a:endParaRPr lang="en-US" sz="5399" b="1" dirty="0">
              <a:solidFill>
                <a:schemeClr val="bg1"/>
              </a:solidFill>
              <a:latin typeface="Arial" panose="020B0604020202020204" pitchFamily="34" charset="0"/>
              <a:cs typeface="Arial" panose="020B0604020202020204" pitchFamily="34" charset="0"/>
            </a:endParaRPr>
          </a:p>
        </p:txBody>
      </p:sp>
      <p:sp>
        <p:nvSpPr>
          <p:cNvPr id="50" name="Text Box 194">
            <a:extLst>
              <a:ext uri="{FF2B5EF4-FFF2-40B4-BE49-F238E27FC236}">
                <a16:creationId xmlns:a16="http://schemas.microsoft.com/office/drawing/2014/main" id="{1C22CDFC-ECFD-5BE7-8733-C37CEFFE24E1}"/>
              </a:ext>
            </a:extLst>
          </p:cNvPr>
          <p:cNvSpPr txBox="1">
            <a:spLocks noChangeArrowheads="1"/>
          </p:cNvSpPr>
          <p:nvPr/>
        </p:nvSpPr>
        <p:spPr bwMode="auto">
          <a:xfrm>
            <a:off x="445158" y="41655874"/>
            <a:ext cx="27841077" cy="2967163"/>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3200" b="1" dirty="0"/>
              <a:t>K</a:t>
            </a:r>
            <a:r>
              <a:rPr lang="vi-VN" sz="3200" b="1" dirty="0"/>
              <a:t>ết luận</a:t>
            </a:r>
            <a:r>
              <a:rPr lang="vi-VN" sz="3200" dirty="0"/>
              <a:t>: Hệ thống nhận dạng chuyển động con người sử dụng cảm biến MPU6050 và mô hình Transformer đã cho thấy khả năng nhận diện chính xác các hoạt động như đi bộ, chạy, ngồi, nhảy và ngã. Việc áp dụng Transformer giúp mô hình học được mối quan hệ dài hạn giữa dữ liệu gia tốc và vận tốc góc, từ đó cải thiện đáng kể độ chính xác so với các phương pháp truyền thống. </a:t>
            </a:r>
            <a:endParaRPr lang="en-US" sz="3200" dirty="0"/>
          </a:p>
          <a:p>
            <a:r>
              <a:rPr lang="vi-VN" sz="3200" b="1" dirty="0"/>
              <a:t>Hướng phát triển</a:t>
            </a:r>
            <a:r>
              <a:rPr lang="en-US" sz="3200" b="1" dirty="0"/>
              <a:t>: </a:t>
            </a:r>
            <a:r>
              <a:rPr lang="vi-VN" sz="3200" dirty="0"/>
              <a:t>Tăng số </a:t>
            </a:r>
            <a:r>
              <a:rPr lang="vi-VN" sz="3200"/>
              <a:t>lượng tham </a:t>
            </a:r>
            <a:r>
              <a:rPr lang="vi-VN" sz="3200" dirty="0"/>
              <a:t>gia và môi trường thực tế để cải thiện độ chính xác của mô hình. Tối ưu hóa mô hình Transformer: Cải tiến cấu trúc Attention để xử lý nhanh hơn và giảm độ trễ. Kết hợp thêm cảm biến quang học hoặc camera tăng khả năng phát hiện các hành động phức tạp</a:t>
            </a:r>
            <a:endParaRPr lang="vi-VN" sz="3200" dirty="0">
              <a:latin typeface="Arial" panose="020B0604020202020204" pitchFamily="34" charset="0"/>
              <a:cs typeface="Arial" panose="020B0604020202020204" pitchFamily="34" charset="0"/>
            </a:endParaRPr>
          </a:p>
        </p:txBody>
      </p:sp>
      <p:sp>
        <p:nvSpPr>
          <p:cNvPr id="60" name="Rectangle: Rounded Corners 59">
            <a:extLst>
              <a:ext uri="{FF2B5EF4-FFF2-40B4-BE49-F238E27FC236}">
                <a16:creationId xmlns:a16="http://schemas.microsoft.com/office/drawing/2014/main" id="{EA055D03-24A8-1DFD-FE26-40DB57FB9023}"/>
              </a:ext>
            </a:extLst>
          </p:cNvPr>
          <p:cNvSpPr/>
          <p:nvPr/>
        </p:nvSpPr>
        <p:spPr>
          <a:xfrm>
            <a:off x="20103120" y="27049853"/>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latin typeface="Arial" panose="020B0604020202020204" pitchFamily="34" charset="0"/>
                <a:cs typeface="Arial" panose="020B0604020202020204" pitchFamily="34" charset="0"/>
              </a:rPr>
              <a:t>Biểu</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đồ</a:t>
            </a:r>
            <a:r>
              <a:rPr lang="en-US" sz="2800" b="1" dirty="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cho hai hoạt động </a:t>
            </a:r>
            <a:r>
              <a:rPr lang="vi-VN" sz="2800" b="1" dirty="0">
                <a:latin typeface="Arial" panose="020B0604020202020204" pitchFamily="34" charset="0"/>
                <a:cs typeface="Arial" panose="020B0604020202020204" pitchFamily="34" charset="0"/>
              </a:rPr>
              <a:t>Standing (1)</a:t>
            </a:r>
            <a:r>
              <a:rPr lang="vi-VN" sz="2800" dirty="0">
                <a:latin typeface="Arial" panose="020B0604020202020204" pitchFamily="34" charset="0"/>
                <a:cs typeface="Arial" panose="020B0604020202020204" pitchFamily="34" charset="0"/>
              </a:rPr>
              <a:t> và </a:t>
            </a:r>
            <a:r>
              <a:rPr lang="vi-VN" sz="2800" b="1" dirty="0">
                <a:latin typeface="Arial" panose="020B0604020202020204" pitchFamily="34" charset="0"/>
                <a:cs typeface="Arial" panose="020B0604020202020204" pitchFamily="34" charset="0"/>
              </a:rPr>
              <a:t>Sitting (2)</a:t>
            </a:r>
            <a:r>
              <a:rPr lang="vi-VN" sz="2800" dirty="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94BAAEEC-D94F-9883-9A97-20976D49D966}"/>
              </a:ext>
            </a:extLst>
          </p:cNvPr>
          <p:cNvSpPr/>
          <p:nvPr/>
        </p:nvSpPr>
        <p:spPr>
          <a:xfrm>
            <a:off x="20132617" y="21907839"/>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latin typeface="Arial" panose="020B0604020202020204" pitchFamily="34" charset="0"/>
                <a:ea typeface="+mn-lt"/>
                <a:cs typeface="Arial" panose="020B0604020202020204" pitchFamily="34" charset="0"/>
              </a:rPr>
              <a:t>ma trận nhầm lẫn (Confusion Matrix)</a:t>
            </a:r>
            <a:endParaRPr lang="vi-VN" sz="2400" dirty="0">
              <a:latin typeface="Arial" panose="020B0604020202020204" pitchFamily="34" charset="0"/>
              <a:cs typeface="Arial" panose="020B0604020202020204" pitchFamily="34" charset="0"/>
            </a:endParaRPr>
          </a:p>
        </p:txBody>
      </p:sp>
      <p:sp>
        <p:nvSpPr>
          <p:cNvPr id="68" name="Rectangle: Rounded Corners 67">
            <a:extLst>
              <a:ext uri="{FF2B5EF4-FFF2-40B4-BE49-F238E27FC236}">
                <a16:creationId xmlns:a16="http://schemas.microsoft.com/office/drawing/2014/main" id="{4C6958EE-BF90-25A9-E1FF-D3D55CE9108F}"/>
              </a:ext>
            </a:extLst>
          </p:cNvPr>
          <p:cNvSpPr/>
          <p:nvPr/>
        </p:nvSpPr>
        <p:spPr>
          <a:xfrm>
            <a:off x="20103119" y="32020434"/>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err="1">
                <a:latin typeface="Arial" panose="020B0604020202020204" pitchFamily="34" charset="0"/>
                <a:cs typeface="Arial" panose="020B0604020202020204" pitchFamily="34" charset="0"/>
              </a:rPr>
              <a:t>Biểu</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đồ</a:t>
            </a:r>
            <a:r>
              <a:rPr lang="en-US" sz="2500" dirty="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cho hai hoạt động </a:t>
            </a:r>
            <a:r>
              <a:rPr lang="vi-VN" sz="2800" b="1" dirty="0">
                <a:latin typeface="Arial" panose="020B0604020202020204" pitchFamily="34" charset="0"/>
                <a:cs typeface="Arial" panose="020B0604020202020204" pitchFamily="34" charset="0"/>
              </a:rPr>
              <a:t>Jumping (1)</a:t>
            </a:r>
            <a:r>
              <a:rPr lang="vi-VN" sz="2800" dirty="0">
                <a:latin typeface="Arial" panose="020B0604020202020204" pitchFamily="34" charset="0"/>
                <a:cs typeface="Arial" panose="020B0604020202020204" pitchFamily="34" charset="0"/>
              </a:rPr>
              <a:t> và </a:t>
            </a:r>
            <a:r>
              <a:rPr lang="vi-VN" sz="2800" b="1" dirty="0">
                <a:latin typeface="Arial" panose="020B0604020202020204" pitchFamily="34" charset="0"/>
                <a:cs typeface="Arial" panose="020B0604020202020204" pitchFamily="34" charset="0"/>
              </a:rPr>
              <a:t>Walking (2)</a:t>
            </a:r>
            <a:r>
              <a:rPr lang="en-US" sz="2500" dirty="0">
                <a:latin typeface="Arial" panose="020B0604020202020204" pitchFamily="34" charset="0"/>
                <a:cs typeface="Arial" panose="020B0604020202020204" pitchFamily="34" charset="0"/>
              </a:rPr>
              <a:t> </a:t>
            </a:r>
          </a:p>
        </p:txBody>
      </p:sp>
      <p:sp>
        <p:nvSpPr>
          <p:cNvPr id="10" name="Rectangle: Rounded Corners 9">
            <a:extLst>
              <a:ext uri="{FF2B5EF4-FFF2-40B4-BE49-F238E27FC236}">
                <a16:creationId xmlns:a16="http://schemas.microsoft.com/office/drawing/2014/main" id="{AADB6B01-4087-D4F0-5C6F-383E551E54C2}"/>
              </a:ext>
            </a:extLst>
          </p:cNvPr>
          <p:cNvSpPr/>
          <p:nvPr/>
        </p:nvSpPr>
        <p:spPr>
          <a:xfrm>
            <a:off x="10353727" y="29898980"/>
            <a:ext cx="8438270" cy="16764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latin typeface="Arial" panose="020B0604020202020204" pitchFamily="34" charset="0"/>
                <a:cs typeface="Arial" panose="020B0604020202020204" pitchFamily="34" charset="0"/>
              </a:rPr>
              <a:t>biểu</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đồ</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theo</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loại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hoạt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động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và</a:t>
            </a:r>
            <a:r>
              <a:rPr lang="en-US" sz="2800" b="1" dirty="0">
                <a:latin typeface="Arial" panose="020B0604020202020204" pitchFamily="34" charset="0"/>
                <a:cs typeface="Arial" panose="020B0604020202020204" pitchFamily="34" charset="0"/>
              </a:rPr>
              <a:t> ng</a:t>
            </a:r>
            <a:r>
              <a:rPr lang="vi-VN" sz="2800" b="1" dirty="0">
                <a:latin typeface="Arial" panose="020B0604020202020204" pitchFamily="34" charset="0"/>
                <a:cs typeface="Arial" panose="020B0604020202020204" pitchFamily="34" charset="0"/>
              </a:rPr>
              <a:t>ư</a:t>
            </a:r>
            <a:r>
              <a:rPr lang="en-US" sz="2800" b="1" dirty="0" err="1">
                <a:latin typeface="Arial" panose="020B0604020202020204" pitchFamily="34" charset="0"/>
                <a:cs typeface="Arial" panose="020B0604020202020204" pitchFamily="34" charset="0"/>
              </a:rPr>
              <a:t>ời</a:t>
            </a:r>
            <a:endParaRPr lang="en-US" sz="28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44761195-36CC-D318-5848-2FE501B51178}"/>
              </a:ext>
            </a:extLst>
          </p:cNvPr>
          <p:cNvSpPr/>
          <p:nvPr/>
        </p:nvSpPr>
        <p:spPr>
          <a:xfrm>
            <a:off x="10067981" y="20615282"/>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399" b="1" dirty="0" err="1">
                <a:solidFill>
                  <a:schemeClr val="bg1"/>
                </a:solidFill>
                <a:latin typeface="Arial" panose="020B0604020202020204" pitchFamily="34" charset="0"/>
                <a:ea typeface="Calibri" panose="020F0502020204030204" pitchFamily="34" charset="0"/>
                <a:cs typeface="Arial" panose="020B0604020202020204" pitchFamily="34" charset="0"/>
              </a:rPr>
              <a:t>Tệp</a:t>
            </a:r>
            <a:r>
              <a:rPr lang="en-US" sz="5399" b="1"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5399" b="1" dirty="0" err="1">
                <a:solidFill>
                  <a:schemeClr val="bg1"/>
                </a:solidFill>
                <a:latin typeface="Arial" panose="020B0604020202020204" pitchFamily="34" charset="0"/>
                <a:ea typeface="Calibri" panose="020F0502020204030204" pitchFamily="34" charset="0"/>
                <a:cs typeface="Arial" panose="020B0604020202020204" pitchFamily="34" charset="0"/>
              </a:rPr>
              <a:t>dữ</a:t>
            </a:r>
            <a:r>
              <a:rPr lang="en-US" sz="5399" b="1"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5399" b="1" dirty="0" err="1">
                <a:solidFill>
                  <a:schemeClr val="bg1"/>
                </a:solidFill>
                <a:latin typeface="Arial" panose="020B0604020202020204" pitchFamily="34" charset="0"/>
                <a:ea typeface="Calibri" panose="020F0502020204030204" pitchFamily="34" charset="0"/>
                <a:cs typeface="Arial" panose="020B0604020202020204" pitchFamily="34" charset="0"/>
              </a:rPr>
              <a:t>liệu</a:t>
            </a:r>
            <a:endParaRPr lang="en-US" sz="5399"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200AC82E-FF18-1922-4617-B52C8FD19479}"/>
              </a:ext>
            </a:extLst>
          </p:cNvPr>
          <p:cNvSpPr txBox="1"/>
          <p:nvPr/>
        </p:nvSpPr>
        <p:spPr>
          <a:xfrm>
            <a:off x="10620650" y="10546305"/>
            <a:ext cx="8032968" cy="646331"/>
          </a:xfrm>
          <a:prstGeom prst="rect">
            <a:avLst/>
          </a:prstGeom>
          <a:noFill/>
        </p:spPr>
        <p:txBody>
          <a:bodyPr wrap="none" rtlCol="0">
            <a:spAutoFit/>
          </a:bodyPr>
          <a:lstStyle/>
          <a:p>
            <a:r>
              <a:rPr lang="en-US" sz="3600" b="1" dirty="0" err="1">
                <a:latin typeface="Arial" panose="020B0604020202020204" pitchFamily="34" charset="0"/>
                <a:cs typeface="Arial" panose="020B0604020202020204" pitchFamily="34" charset="0"/>
              </a:rPr>
              <a:t>Github</a:t>
            </a:r>
            <a:r>
              <a:rPr lang="en-US" sz="3600" b="1"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https://github.com/rynxu2/Aiot</a:t>
            </a:r>
          </a:p>
        </p:txBody>
      </p:sp>
      <p:pic>
        <p:nvPicPr>
          <p:cNvPr id="39" name="Picture 38">
            <a:extLst>
              <a:ext uri="{FF2B5EF4-FFF2-40B4-BE49-F238E27FC236}">
                <a16:creationId xmlns:a16="http://schemas.microsoft.com/office/drawing/2014/main" id="{7ABF4E65-9336-CED4-40B5-828F0E50C5E5}"/>
              </a:ext>
            </a:extLst>
          </p:cNvPr>
          <p:cNvPicPr>
            <a:picLocks noChangeAspect="1"/>
          </p:cNvPicPr>
          <p:nvPr/>
        </p:nvPicPr>
        <p:blipFill>
          <a:blip r:embed="rId2"/>
          <a:stretch>
            <a:fillRect/>
          </a:stretch>
        </p:blipFill>
        <p:spPr>
          <a:xfrm>
            <a:off x="0" y="-5744"/>
            <a:ext cx="28803600" cy="6556531"/>
          </a:xfrm>
          <a:prstGeom prst="rect">
            <a:avLst/>
          </a:prstGeom>
        </p:spPr>
      </p:pic>
      <p:sp>
        <p:nvSpPr>
          <p:cNvPr id="40" name="TextBox 39">
            <a:extLst>
              <a:ext uri="{FF2B5EF4-FFF2-40B4-BE49-F238E27FC236}">
                <a16:creationId xmlns:a16="http://schemas.microsoft.com/office/drawing/2014/main" id="{E6C724AE-79C3-CBF7-13D9-AFB8C50186BA}"/>
              </a:ext>
            </a:extLst>
          </p:cNvPr>
          <p:cNvSpPr txBox="1"/>
          <p:nvPr/>
        </p:nvSpPr>
        <p:spPr>
          <a:xfrm>
            <a:off x="9373884" y="280631"/>
            <a:ext cx="9499332" cy="1569660"/>
          </a:xfrm>
          <a:prstGeom prst="rect">
            <a:avLst/>
          </a:prstGeom>
          <a:noFill/>
        </p:spPr>
        <p:txBody>
          <a:bodyPr wrap="none" rtlCol="0">
            <a:spAutoFit/>
          </a:bodyPr>
          <a:lstStyle/>
          <a:p>
            <a:pPr algn="ctr"/>
            <a:r>
              <a:rPr lang="en-US" sz="4800" b="1">
                <a:solidFill>
                  <a:schemeClr val="bg1"/>
                </a:solidFill>
                <a:latin typeface="Arial" panose="020B0604020202020204" pitchFamily="34" charset="0"/>
                <a:cs typeface="Arial" panose="020B0604020202020204" pitchFamily="34" charset="0"/>
              </a:rPr>
              <a:t>TRƯỜNG ĐẠI HỌC ĐẠI NAM</a:t>
            </a:r>
          </a:p>
          <a:p>
            <a:pPr algn="ctr"/>
            <a:r>
              <a:rPr lang="en-US" sz="4800" b="1">
                <a:solidFill>
                  <a:schemeClr val="bg1"/>
                </a:solidFill>
                <a:latin typeface="Arial" panose="020B0604020202020204" pitchFamily="34" charset="0"/>
                <a:cs typeface="Arial" panose="020B0604020202020204" pitchFamily="34" charset="0"/>
              </a:rPr>
              <a:t>KHOA CÔNG NGHỆ THÔNG TIN</a:t>
            </a:r>
          </a:p>
        </p:txBody>
      </p:sp>
      <p:pic>
        <p:nvPicPr>
          <p:cNvPr id="4" name="Picture 3">
            <a:extLst>
              <a:ext uri="{FF2B5EF4-FFF2-40B4-BE49-F238E27FC236}">
                <a16:creationId xmlns:a16="http://schemas.microsoft.com/office/drawing/2014/main" id="{1AF57654-D3DC-4204-AE2F-98558B2E3FC1}"/>
              </a:ext>
            </a:extLst>
          </p:cNvPr>
          <p:cNvPicPr>
            <a:picLocks noChangeAspect="1"/>
          </p:cNvPicPr>
          <p:nvPr/>
        </p:nvPicPr>
        <p:blipFill>
          <a:blip r:embed="rId3"/>
          <a:stretch>
            <a:fillRect/>
          </a:stretch>
        </p:blipFill>
        <p:spPr>
          <a:xfrm>
            <a:off x="11125958" y="31713819"/>
            <a:ext cx="6879811" cy="4409133"/>
          </a:xfrm>
          <a:prstGeom prst="rect">
            <a:avLst/>
          </a:prstGeom>
        </p:spPr>
      </p:pic>
      <p:pic>
        <p:nvPicPr>
          <p:cNvPr id="47" name="Picture 46">
            <a:extLst>
              <a:ext uri="{FF2B5EF4-FFF2-40B4-BE49-F238E27FC236}">
                <a16:creationId xmlns:a16="http://schemas.microsoft.com/office/drawing/2014/main" id="{31A12C5C-FDE0-4845-A11B-2480D97FAE0E}"/>
              </a:ext>
            </a:extLst>
          </p:cNvPr>
          <p:cNvPicPr>
            <a:picLocks noChangeAspect="1"/>
          </p:cNvPicPr>
          <p:nvPr/>
        </p:nvPicPr>
        <p:blipFill>
          <a:blip r:embed="rId4"/>
          <a:stretch>
            <a:fillRect/>
          </a:stretch>
        </p:blipFill>
        <p:spPr>
          <a:xfrm>
            <a:off x="11232113" y="36111454"/>
            <a:ext cx="6667500" cy="4249728"/>
          </a:xfrm>
          <a:prstGeom prst="rect">
            <a:avLst/>
          </a:prstGeom>
        </p:spPr>
      </p:pic>
      <p:pic>
        <p:nvPicPr>
          <p:cNvPr id="35" name="Hình ảnh 3" descr="Ảnh có chứa văn bản, ảnh chụp màn hình, biểu đồ, thiết kế&#10;&#10;Nội dung do AI tạo có thể không chính xác.">
            <a:extLst>
              <a:ext uri="{FF2B5EF4-FFF2-40B4-BE49-F238E27FC236}">
                <a16:creationId xmlns:a16="http://schemas.microsoft.com/office/drawing/2014/main" id="{10F79BD3-C320-4BBE-AEA5-FE414A487FD4}"/>
              </a:ext>
            </a:extLst>
          </p:cNvPr>
          <p:cNvPicPr>
            <a:picLocks noChangeAspect="1"/>
          </p:cNvPicPr>
          <p:nvPr/>
        </p:nvPicPr>
        <p:blipFill>
          <a:blip r:embed="rId5"/>
          <a:stretch>
            <a:fillRect/>
          </a:stretch>
        </p:blipFill>
        <p:spPr>
          <a:xfrm>
            <a:off x="9902123" y="12662613"/>
            <a:ext cx="18335070" cy="7824158"/>
          </a:xfrm>
          <a:prstGeom prst="rect">
            <a:avLst/>
          </a:prstGeom>
        </p:spPr>
      </p:pic>
      <p:pic>
        <p:nvPicPr>
          <p:cNvPr id="36" name="Hình ảnh 9" descr="No Scaler">
            <a:extLst>
              <a:ext uri="{FF2B5EF4-FFF2-40B4-BE49-F238E27FC236}">
                <a16:creationId xmlns:a16="http://schemas.microsoft.com/office/drawing/2014/main" id="{B8639FB1-9687-4350-93A3-F944F507544E}"/>
              </a:ext>
            </a:extLst>
          </p:cNvPr>
          <p:cNvPicPr>
            <a:picLocks noChangeAspect="1"/>
          </p:cNvPicPr>
          <p:nvPr/>
        </p:nvPicPr>
        <p:blipFill>
          <a:blip r:embed="rId6"/>
          <a:stretch>
            <a:fillRect/>
          </a:stretch>
        </p:blipFill>
        <p:spPr>
          <a:xfrm>
            <a:off x="1137946" y="26776697"/>
            <a:ext cx="7699470" cy="3647832"/>
          </a:xfrm>
          <a:prstGeom prst="rect">
            <a:avLst/>
          </a:prstGeom>
        </p:spPr>
      </p:pic>
      <p:sp>
        <p:nvSpPr>
          <p:cNvPr id="37" name="Hộp Văn bản 8">
            <a:extLst>
              <a:ext uri="{FF2B5EF4-FFF2-40B4-BE49-F238E27FC236}">
                <a16:creationId xmlns:a16="http://schemas.microsoft.com/office/drawing/2014/main" id="{5442F1E9-231E-42F7-ADED-F72F5F4A4EC1}"/>
              </a:ext>
            </a:extLst>
          </p:cNvPr>
          <p:cNvSpPr txBox="1"/>
          <p:nvPr/>
        </p:nvSpPr>
        <p:spPr>
          <a:xfrm>
            <a:off x="4305796" y="30484402"/>
            <a:ext cx="1714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latin typeface="Arial" panose="020B0604020202020204" pitchFamily="34" charset="0"/>
                <a:cs typeface="Arial" panose="020B0604020202020204" pitchFamily="34" charset="0"/>
              </a:rPr>
              <a:t>(1) </a:t>
            </a:r>
            <a:r>
              <a:rPr lang="vi-VN" dirty="0">
                <a:latin typeface="Arial" panose="020B0604020202020204" pitchFamily="34" charset="0"/>
                <a:ea typeface="+mn-lt"/>
                <a:cs typeface="Arial" panose="020B0604020202020204" pitchFamily="34" charset="0"/>
              </a:rPr>
              <a:t>No </a:t>
            </a:r>
            <a:r>
              <a:rPr lang="vi-VN" dirty="0" err="1">
                <a:latin typeface="Arial" panose="020B0604020202020204" pitchFamily="34" charset="0"/>
                <a:ea typeface="+mn-lt"/>
                <a:cs typeface="Arial" panose="020B0604020202020204" pitchFamily="34" charset="0"/>
              </a:rPr>
              <a:t>Scaler</a:t>
            </a:r>
            <a:endParaRPr lang="vi-VN" dirty="0" err="1">
              <a:latin typeface="Arial" panose="020B0604020202020204" pitchFamily="34" charset="0"/>
              <a:cs typeface="Arial" panose="020B0604020202020204" pitchFamily="34" charset="0"/>
            </a:endParaRPr>
          </a:p>
        </p:txBody>
      </p:sp>
      <p:pic>
        <p:nvPicPr>
          <p:cNvPr id="41" name="Hình ảnh 3" descr="Standard Scaler">
            <a:extLst>
              <a:ext uri="{FF2B5EF4-FFF2-40B4-BE49-F238E27FC236}">
                <a16:creationId xmlns:a16="http://schemas.microsoft.com/office/drawing/2014/main" id="{30BD6908-58EA-4A48-9083-AF3C3B1F6D49}"/>
              </a:ext>
            </a:extLst>
          </p:cNvPr>
          <p:cNvPicPr>
            <a:picLocks noChangeAspect="1"/>
          </p:cNvPicPr>
          <p:nvPr/>
        </p:nvPicPr>
        <p:blipFill>
          <a:blip r:embed="rId7"/>
          <a:stretch>
            <a:fillRect/>
          </a:stretch>
        </p:blipFill>
        <p:spPr>
          <a:xfrm>
            <a:off x="1398330" y="35634620"/>
            <a:ext cx="7343257" cy="3722151"/>
          </a:xfrm>
          <a:prstGeom prst="rect">
            <a:avLst/>
          </a:prstGeom>
        </p:spPr>
      </p:pic>
      <p:pic>
        <p:nvPicPr>
          <p:cNvPr id="42" name="Hình ảnh 4" descr="Minmax Scaler">
            <a:extLst>
              <a:ext uri="{FF2B5EF4-FFF2-40B4-BE49-F238E27FC236}">
                <a16:creationId xmlns:a16="http://schemas.microsoft.com/office/drawing/2014/main" id="{F1891FDA-5A52-48A8-9C18-03080C08D4D2}"/>
              </a:ext>
            </a:extLst>
          </p:cNvPr>
          <p:cNvPicPr>
            <a:picLocks noChangeAspect="1"/>
          </p:cNvPicPr>
          <p:nvPr/>
        </p:nvPicPr>
        <p:blipFill>
          <a:blip r:embed="rId8"/>
          <a:stretch>
            <a:fillRect/>
          </a:stretch>
        </p:blipFill>
        <p:spPr>
          <a:xfrm>
            <a:off x="1243113" y="31195339"/>
            <a:ext cx="7337727" cy="3539858"/>
          </a:xfrm>
          <a:prstGeom prst="rect">
            <a:avLst/>
          </a:prstGeom>
        </p:spPr>
      </p:pic>
      <p:sp>
        <p:nvSpPr>
          <p:cNvPr id="46" name="Hộp Văn bản 10">
            <a:extLst>
              <a:ext uri="{FF2B5EF4-FFF2-40B4-BE49-F238E27FC236}">
                <a16:creationId xmlns:a16="http://schemas.microsoft.com/office/drawing/2014/main" id="{CF66A6D6-E5A4-42F2-ADA8-AA425A8EFA3E}"/>
              </a:ext>
            </a:extLst>
          </p:cNvPr>
          <p:cNvSpPr txBox="1"/>
          <p:nvPr/>
        </p:nvSpPr>
        <p:spPr>
          <a:xfrm>
            <a:off x="4111545" y="34590348"/>
            <a:ext cx="2102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latin typeface="Arial" panose="020B0604020202020204" pitchFamily="34" charset="0"/>
                <a:cs typeface="Arial" panose="020B0604020202020204" pitchFamily="34" charset="0"/>
              </a:rPr>
              <a:t>(2) </a:t>
            </a:r>
            <a:r>
              <a:rPr lang="vi-VN" dirty="0" err="1">
                <a:latin typeface="Arial" panose="020B0604020202020204" pitchFamily="34" charset="0"/>
                <a:ea typeface="+mn-lt"/>
                <a:cs typeface="Arial" panose="020B0604020202020204" pitchFamily="34" charset="0"/>
              </a:rPr>
              <a:t>Minmax</a:t>
            </a:r>
            <a:r>
              <a:rPr lang="vi-VN" dirty="0">
                <a:latin typeface="Arial" panose="020B0604020202020204" pitchFamily="34" charset="0"/>
                <a:ea typeface="+mn-lt"/>
                <a:cs typeface="Arial" panose="020B0604020202020204" pitchFamily="34" charset="0"/>
              </a:rPr>
              <a:t> </a:t>
            </a:r>
            <a:r>
              <a:rPr lang="vi-VN" dirty="0" err="1">
                <a:latin typeface="Arial" panose="020B0604020202020204" pitchFamily="34" charset="0"/>
                <a:ea typeface="+mn-lt"/>
                <a:cs typeface="Arial" panose="020B0604020202020204" pitchFamily="34" charset="0"/>
              </a:rPr>
              <a:t>Scaler</a:t>
            </a:r>
          </a:p>
        </p:txBody>
      </p:sp>
      <p:sp>
        <p:nvSpPr>
          <p:cNvPr id="48" name="Hộp Văn bản 11">
            <a:extLst>
              <a:ext uri="{FF2B5EF4-FFF2-40B4-BE49-F238E27FC236}">
                <a16:creationId xmlns:a16="http://schemas.microsoft.com/office/drawing/2014/main" id="{10ABB292-5941-456E-BEDD-ECE2CEC246E1}"/>
              </a:ext>
            </a:extLst>
          </p:cNvPr>
          <p:cNvSpPr txBox="1"/>
          <p:nvPr/>
        </p:nvSpPr>
        <p:spPr>
          <a:xfrm>
            <a:off x="3913754" y="39272154"/>
            <a:ext cx="29044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panose="020B0604020202020204" pitchFamily="34" charset="0"/>
                <a:cs typeface="Arial" panose="020B0604020202020204" pitchFamily="34" charset="0"/>
              </a:rPr>
              <a:t>(3) </a:t>
            </a:r>
            <a:r>
              <a:rPr lang="en-US" dirty="0">
                <a:latin typeface="Arial" panose="020B0604020202020204" pitchFamily="34" charset="0"/>
                <a:ea typeface="+mn-lt"/>
                <a:cs typeface="Arial" panose="020B0604020202020204" pitchFamily="34" charset="0"/>
              </a:rPr>
              <a:t>Standard Scaler</a:t>
            </a:r>
            <a:endParaRPr lang="en-US" dirty="0">
              <a:latin typeface="Arial" panose="020B0604020202020204" pitchFamily="34" charset="0"/>
              <a:cs typeface="Arial" panose="020B0604020202020204" pitchFamily="34" charset="0"/>
            </a:endParaRPr>
          </a:p>
        </p:txBody>
      </p:sp>
      <p:pic>
        <p:nvPicPr>
          <p:cNvPr id="51" name="Hình ảnh 3" descr="Ảnh có chứa văn bản, ảnh chụp màn hình, biểu đồ, Hình chữ nhật&#10;&#10;Nội dung do AI tạo có thể không chính xác.">
            <a:extLst>
              <a:ext uri="{FF2B5EF4-FFF2-40B4-BE49-F238E27FC236}">
                <a16:creationId xmlns:a16="http://schemas.microsoft.com/office/drawing/2014/main" id="{8FB99423-D2B8-404D-AA95-17C42B1B1A3F}"/>
              </a:ext>
            </a:extLst>
          </p:cNvPr>
          <p:cNvPicPr>
            <a:picLocks noChangeAspect="1"/>
          </p:cNvPicPr>
          <p:nvPr/>
        </p:nvPicPr>
        <p:blipFill>
          <a:blip r:embed="rId9"/>
          <a:stretch>
            <a:fillRect/>
          </a:stretch>
        </p:blipFill>
        <p:spPr>
          <a:xfrm>
            <a:off x="22023711" y="22976651"/>
            <a:ext cx="4250782" cy="3790800"/>
          </a:xfrm>
          <a:prstGeom prst="rect">
            <a:avLst/>
          </a:prstGeom>
        </p:spPr>
      </p:pic>
      <p:pic>
        <p:nvPicPr>
          <p:cNvPr id="3" name="Picture 2">
            <a:extLst>
              <a:ext uri="{FF2B5EF4-FFF2-40B4-BE49-F238E27FC236}">
                <a16:creationId xmlns:a16="http://schemas.microsoft.com/office/drawing/2014/main" id="{78143766-B119-495A-8877-40114E2AB428}"/>
              </a:ext>
            </a:extLst>
          </p:cNvPr>
          <p:cNvPicPr>
            <a:picLocks noChangeAspect="1"/>
          </p:cNvPicPr>
          <p:nvPr/>
        </p:nvPicPr>
        <p:blipFill>
          <a:blip r:embed="rId10"/>
          <a:stretch>
            <a:fillRect/>
          </a:stretch>
        </p:blipFill>
        <p:spPr>
          <a:xfrm>
            <a:off x="10603789" y="24881152"/>
            <a:ext cx="8188208" cy="4198594"/>
          </a:xfrm>
          <a:prstGeom prst="rect">
            <a:avLst/>
          </a:prstGeom>
        </p:spPr>
      </p:pic>
      <p:pic>
        <p:nvPicPr>
          <p:cNvPr id="52" name="Hình ảnh 3" descr="Ảnh có chứa văn bản, ảnh chụp màn hình, Sơ đồ, hàng&#10;&#10;Nội dung do AI tạo có thể không chính xác.">
            <a:extLst>
              <a:ext uri="{FF2B5EF4-FFF2-40B4-BE49-F238E27FC236}">
                <a16:creationId xmlns:a16="http://schemas.microsoft.com/office/drawing/2014/main" id="{09C0B2E2-59B9-4FCC-BC66-48666E5DB083}"/>
              </a:ext>
            </a:extLst>
          </p:cNvPr>
          <p:cNvPicPr>
            <a:picLocks noChangeAspect="1"/>
          </p:cNvPicPr>
          <p:nvPr/>
        </p:nvPicPr>
        <p:blipFill>
          <a:blip r:embed="rId11"/>
          <a:stretch>
            <a:fillRect/>
          </a:stretch>
        </p:blipFill>
        <p:spPr>
          <a:xfrm>
            <a:off x="23969465" y="28523404"/>
            <a:ext cx="4179360" cy="2609936"/>
          </a:xfrm>
          <a:prstGeom prst="rect">
            <a:avLst/>
          </a:prstGeom>
        </p:spPr>
      </p:pic>
      <p:pic>
        <p:nvPicPr>
          <p:cNvPr id="53" name="Hình ảnh 6" descr="Ảnh có chứa văn bản, ảnh chụp màn hình, hàng, số&#10;&#10;Nội dung do AI tạo có thể không chính xác.">
            <a:extLst>
              <a:ext uri="{FF2B5EF4-FFF2-40B4-BE49-F238E27FC236}">
                <a16:creationId xmlns:a16="http://schemas.microsoft.com/office/drawing/2014/main" id="{6269964A-11FC-4C7B-AB21-5950EA6001C9}"/>
              </a:ext>
            </a:extLst>
          </p:cNvPr>
          <p:cNvPicPr>
            <a:picLocks noChangeAspect="1"/>
          </p:cNvPicPr>
          <p:nvPr/>
        </p:nvPicPr>
        <p:blipFill>
          <a:blip r:embed="rId12"/>
          <a:stretch>
            <a:fillRect/>
          </a:stretch>
        </p:blipFill>
        <p:spPr>
          <a:xfrm>
            <a:off x="19869131" y="28540917"/>
            <a:ext cx="4166751" cy="2604166"/>
          </a:xfrm>
          <a:prstGeom prst="rect">
            <a:avLst/>
          </a:prstGeom>
        </p:spPr>
      </p:pic>
      <p:pic>
        <p:nvPicPr>
          <p:cNvPr id="54" name="Hình ảnh 3" descr="Ảnh có chứa văn bản, ảnh chụp màn hình, Sơ đồ, hàng&#10;&#10;Nội dung do AI tạo có thể không chính xác.">
            <a:extLst>
              <a:ext uri="{FF2B5EF4-FFF2-40B4-BE49-F238E27FC236}">
                <a16:creationId xmlns:a16="http://schemas.microsoft.com/office/drawing/2014/main" id="{A182C624-4F55-4080-9E37-A57C55EDF89A}"/>
              </a:ext>
            </a:extLst>
          </p:cNvPr>
          <p:cNvPicPr>
            <a:picLocks noChangeAspect="1"/>
          </p:cNvPicPr>
          <p:nvPr/>
        </p:nvPicPr>
        <p:blipFill>
          <a:blip r:embed="rId13"/>
          <a:stretch>
            <a:fillRect/>
          </a:stretch>
        </p:blipFill>
        <p:spPr>
          <a:xfrm>
            <a:off x="24289591" y="33251067"/>
            <a:ext cx="3779322" cy="2331439"/>
          </a:xfrm>
          <a:prstGeom prst="rect">
            <a:avLst/>
          </a:prstGeom>
        </p:spPr>
      </p:pic>
      <p:pic>
        <p:nvPicPr>
          <p:cNvPr id="55" name="Hình ảnh 5" descr="Ảnh có chứa văn bản, ảnh chụp màn hình, Sơ đồ, hàng&#10;&#10;Nội dung do AI tạo có thể không chính xác.">
            <a:extLst>
              <a:ext uri="{FF2B5EF4-FFF2-40B4-BE49-F238E27FC236}">
                <a16:creationId xmlns:a16="http://schemas.microsoft.com/office/drawing/2014/main" id="{E5D2B263-61A0-4ECD-A630-054D82164476}"/>
              </a:ext>
            </a:extLst>
          </p:cNvPr>
          <p:cNvPicPr>
            <a:picLocks noChangeAspect="1"/>
          </p:cNvPicPr>
          <p:nvPr/>
        </p:nvPicPr>
        <p:blipFill>
          <a:blip r:embed="rId14"/>
          <a:srcRect l="-48" r="23" b="-392"/>
          <a:stretch/>
        </p:blipFill>
        <p:spPr>
          <a:xfrm>
            <a:off x="20034442" y="33217721"/>
            <a:ext cx="3836128" cy="2398130"/>
          </a:xfrm>
          <a:prstGeom prst="rect">
            <a:avLst/>
          </a:prstGeom>
        </p:spPr>
      </p:pic>
      <p:pic>
        <p:nvPicPr>
          <p:cNvPr id="56" name="Hình ảnh 5" descr="Ảnh có chứa ảnh chụp màn hình, Sơ đồ, biểu đồ, hàng&#10;&#10;Nội dung do AI tạo có thể không chính xác.">
            <a:extLst>
              <a:ext uri="{FF2B5EF4-FFF2-40B4-BE49-F238E27FC236}">
                <a16:creationId xmlns:a16="http://schemas.microsoft.com/office/drawing/2014/main" id="{3DAB7F5F-39F7-4AFE-84B8-161749D7B2E3}"/>
              </a:ext>
            </a:extLst>
          </p:cNvPr>
          <p:cNvPicPr>
            <a:picLocks noChangeAspect="1"/>
          </p:cNvPicPr>
          <p:nvPr/>
        </p:nvPicPr>
        <p:blipFill>
          <a:blip r:embed="rId15"/>
          <a:srcRect l="487" t="-140" r="243" b="75"/>
          <a:stretch/>
        </p:blipFill>
        <p:spPr>
          <a:xfrm>
            <a:off x="24178722" y="37550363"/>
            <a:ext cx="3820137" cy="2390968"/>
          </a:xfrm>
          <a:prstGeom prst="rect">
            <a:avLst/>
          </a:prstGeom>
        </p:spPr>
      </p:pic>
      <p:pic>
        <p:nvPicPr>
          <p:cNvPr id="57" name="Hình ảnh 6" descr="Ảnh có chứa ảnh chụp màn hình, văn bản, Sơ đồ, hàng&#10;&#10;Nội dung do AI tạo có thể không chính xác.">
            <a:extLst>
              <a:ext uri="{FF2B5EF4-FFF2-40B4-BE49-F238E27FC236}">
                <a16:creationId xmlns:a16="http://schemas.microsoft.com/office/drawing/2014/main" id="{DDB0F195-704A-4A5A-A9D4-935A5BAF1EB0}"/>
              </a:ext>
            </a:extLst>
          </p:cNvPr>
          <p:cNvPicPr>
            <a:picLocks noChangeAspect="1"/>
          </p:cNvPicPr>
          <p:nvPr/>
        </p:nvPicPr>
        <p:blipFill>
          <a:blip r:embed="rId16"/>
          <a:srcRect l="58" r="2195" b="318"/>
          <a:stretch/>
        </p:blipFill>
        <p:spPr>
          <a:xfrm>
            <a:off x="20103119" y="37574866"/>
            <a:ext cx="3758730" cy="2385375"/>
          </a:xfrm>
          <a:prstGeom prst="rect">
            <a:avLst/>
          </a:prstGeom>
        </p:spPr>
      </p:pic>
    </p:spTree>
    <p:extLst>
      <p:ext uri="{BB962C8B-B14F-4D97-AF65-F5344CB8AC3E}">
        <p14:creationId xmlns:p14="http://schemas.microsoft.com/office/powerpoint/2010/main" val="13358698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2383</TotalTime>
  <Words>508</Words>
  <Application>Microsoft Office PowerPoint</Application>
  <PresentationFormat>Custom</PresentationFormat>
  <Paragraphs>88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Unicode Bold</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Thái Khánh Nguyễn</dc:creator>
  <cp:lastModifiedBy>Anh Sr Tuấn</cp:lastModifiedBy>
  <cp:revision>82</cp:revision>
  <dcterms:created xsi:type="dcterms:W3CDTF">2023-07-02T07:57:15Z</dcterms:created>
  <dcterms:modified xsi:type="dcterms:W3CDTF">2025-03-13T16:56:34Z</dcterms:modified>
</cp:coreProperties>
</file>